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6"/>
  </p:notesMasterIdLst>
  <p:sldIdLst>
    <p:sldId id="256" r:id="rId5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2C9"/>
    <a:srgbClr val="FDACAF"/>
    <a:srgbClr val="BCE0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88"/>
    <p:restoredTop sz="94803"/>
  </p:normalViewPr>
  <p:slideViewPr>
    <p:cSldViewPr snapToGrid="0">
      <p:cViewPr varScale="1">
        <p:scale>
          <a:sx n="99" d="100"/>
          <a:sy n="99" d="100"/>
        </p:scale>
        <p:origin x="4560" y="28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731CE4-34B2-7C4B-8E3A-575D84B4A135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6788" y="1143000"/>
            <a:ext cx="23844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B9BE79-87FE-5E4A-ADA7-530EF192C4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969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B9BE79-87FE-5E4A-ADA7-530EF192C4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995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7685-BD38-2042-AE9B-A86C703E9BDA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5AE7B-D658-F84D-B79A-B997B77C3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317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7685-BD38-2042-AE9B-A86C703E9BDA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5AE7B-D658-F84D-B79A-B997B77C3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7685-BD38-2042-AE9B-A86C703E9BDA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5AE7B-D658-F84D-B79A-B997B77C3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005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7685-BD38-2042-AE9B-A86C703E9BDA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5AE7B-D658-F84D-B79A-B997B77C3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446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>
                    <a:tint val="82000"/>
                  </a:schemeClr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82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82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7685-BD38-2042-AE9B-A86C703E9BDA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5AE7B-D658-F84D-B79A-B997B77C3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596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7685-BD38-2042-AE9B-A86C703E9BDA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5AE7B-D658-F84D-B79A-B997B77C3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311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7685-BD38-2042-AE9B-A86C703E9BDA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5AE7B-D658-F84D-B79A-B997B77C3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612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7685-BD38-2042-AE9B-A86C703E9BDA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5AE7B-D658-F84D-B79A-B997B77C3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393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7685-BD38-2042-AE9B-A86C703E9BDA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5AE7B-D658-F84D-B79A-B997B77C3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994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7685-BD38-2042-AE9B-A86C703E9BDA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5AE7B-D658-F84D-B79A-B997B77C3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977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7685-BD38-2042-AE9B-A86C703E9BDA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5AE7B-D658-F84D-B79A-B997B77C3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729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797685-BD38-2042-AE9B-A86C703E9BDA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305AE7B-D658-F84D-B79A-B997B77C3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031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unched Tape 3">
            <a:extLst>
              <a:ext uri="{FF2B5EF4-FFF2-40B4-BE49-F238E27FC236}">
                <a16:creationId xmlns:a16="http://schemas.microsoft.com/office/drawing/2014/main" id="{AC73DFC8-99A1-E397-7D02-4BEDDE840A2C}"/>
              </a:ext>
            </a:extLst>
          </p:cNvPr>
          <p:cNvSpPr/>
          <p:nvPr/>
        </p:nvSpPr>
        <p:spPr>
          <a:xfrm>
            <a:off x="29906" y="583892"/>
            <a:ext cx="7707936" cy="1397990"/>
          </a:xfrm>
          <a:prstGeom prst="flowChartPunchedTape">
            <a:avLst/>
          </a:prstGeom>
          <a:solidFill>
            <a:srgbClr val="00A2C9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endParaRPr lang="en-US" sz="2400" dirty="0">
              <a:solidFill>
                <a:schemeClr val="tx1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7C2FEF-A95D-3981-6C6C-686BFF596831}"/>
              </a:ext>
            </a:extLst>
          </p:cNvPr>
          <p:cNvSpPr txBox="1"/>
          <p:nvPr/>
        </p:nvSpPr>
        <p:spPr>
          <a:xfrm>
            <a:off x="-47686" y="2070064"/>
            <a:ext cx="4243923" cy="22467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b="1" dirty="0"/>
              <a:t>Does your child: </a:t>
            </a:r>
          </a:p>
          <a:p>
            <a:pPr algn="ctr"/>
            <a:endParaRPr lang="en-US" sz="800" b="1" dirty="0"/>
          </a:p>
          <a:p>
            <a:pPr algn="ctr"/>
            <a:r>
              <a:rPr lang="en-US" b="1" dirty="0"/>
              <a:t>Have neurofibromatosis type 1 (NF1)? </a:t>
            </a:r>
          </a:p>
          <a:p>
            <a:pPr algn="ctr"/>
            <a:endParaRPr lang="en-US" sz="800" b="1" dirty="0"/>
          </a:p>
          <a:p>
            <a:pPr algn="ctr"/>
            <a:r>
              <a:rPr lang="en-US" b="1" dirty="0"/>
              <a:t>Have a plexiform neurofibroma (PN)? </a:t>
            </a:r>
          </a:p>
          <a:p>
            <a:pPr algn="ctr"/>
            <a:endParaRPr lang="en-US" sz="800" b="1" dirty="0"/>
          </a:p>
          <a:p>
            <a:pPr algn="ctr"/>
            <a:r>
              <a:rPr lang="en-US" b="1" dirty="0"/>
              <a:t>Experience any tumor pain?</a:t>
            </a:r>
          </a:p>
          <a:p>
            <a:pPr algn="ctr"/>
            <a:endParaRPr lang="en-US" sz="800" b="1" dirty="0"/>
          </a:p>
          <a:p>
            <a:pPr algn="ctr"/>
            <a:r>
              <a:rPr lang="en-US" b="1" u="sng" dirty="0"/>
              <a:t>Help us evaluate new scales for NF1 PN pain in our research study!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1FE2D3-358A-D36F-535E-D01B0E371CC0}"/>
              </a:ext>
            </a:extLst>
          </p:cNvPr>
          <p:cNvSpPr txBox="1"/>
          <p:nvPr/>
        </p:nvSpPr>
        <p:spPr>
          <a:xfrm>
            <a:off x="4035669" y="2371969"/>
            <a:ext cx="3665454" cy="480131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 b="1" dirty="0"/>
              <a:t>Eligibility Criteria: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 clinical or genetic diagnosis of NF1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 plexiform neurofibroma tumor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Report at least a minimal amount of PN-related tumor pain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Must be 8-17 years old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Read, speak, and understand English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 parent or caregiver (over the age of 18) willing to complete questionnaires </a:t>
            </a:r>
          </a:p>
          <a:p>
            <a:endParaRPr lang="en-US" sz="800" dirty="0"/>
          </a:p>
          <a:p>
            <a:r>
              <a:rPr lang="en-US" sz="1600" b="1" dirty="0"/>
              <a:t>About the study: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Participants will meet either </a:t>
            </a:r>
            <a:r>
              <a:rPr lang="en-US" sz="1400" u="sng" dirty="0"/>
              <a:t>in-person or remotely</a:t>
            </a:r>
            <a:r>
              <a:rPr lang="en-US" sz="1400" b="1" dirty="0"/>
              <a:t> </a:t>
            </a:r>
            <a:r>
              <a:rPr lang="en-US" sz="1400" dirty="0"/>
              <a:t>to download a mobile app to their cell phone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Participants will complete brief questionnaires regarding demographics and well-being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For two weeks, participants will complete brief questionnaires daily from home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Participants will be paid for completing the study</a:t>
            </a:r>
          </a:p>
          <a:p>
            <a:endParaRPr lang="en-US" sz="1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FB627C-E37A-A214-CE50-646A0779E117}"/>
              </a:ext>
            </a:extLst>
          </p:cNvPr>
          <p:cNvSpPr txBox="1"/>
          <p:nvPr/>
        </p:nvSpPr>
        <p:spPr>
          <a:xfrm>
            <a:off x="26988" y="7213873"/>
            <a:ext cx="7227059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/>
              <a:t>This study is being led by the National Cancer Institute at the NIH Clinical Center in Bethesda, Maryland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/>
              <a:t>Two other participating sites are John Hopkins University and Children's Hospital of Philadelphia</a:t>
            </a:r>
            <a:endParaRPr lang="en-US" sz="1600" dirty="0">
              <a:highlight>
                <a:srgbClr val="FFFF00"/>
              </a:highlight>
            </a:endParaRPr>
          </a:p>
        </p:txBody>
      </p:sp>
      <p:sp>
        <p:nvSpPr>
          <p:cNvPr id="14" name="Graphic 2">
            <a:extLst>
              <a:ext uri="{FF2B5EF4-FFF2-40B4-BE49-F238E27FC236}">
                <a16:creationId xmlns:a16="http://schemas.microsoft.com/office/drawing/2014/main" id="{B2E23A12-1647-8949-27F3-B26334B03F06}"/>
              </a:ext>
            </a:extLst>
          </p:cNvPr>
          <p:cNvSpPr/>
          <p:nvPr/>
        </p:nvSpPr>
        <p:spPr>
          <a:xfrm>
            <a:off x="13400" y="8284744"/>
            <a:ext cx="7755557" cy="1787313"/>
          </a:xfrm>
          <a:custGeom>
            <a:avLst/>
            <a:gdLst/>
            <a:ahLst/>
            <a:cxnLst/>
            <a:rect l="l" t="t" r="r" b="b"/>
            <a:pathLst>
              <a:path w="7753350" h="2562225">
                <a:moveTo>
                  <a:pt x="0" y="2562225"/>
                </a:moveTo>
                <a:lnTo>
                  <a:pt x="7753350" y="2562225"/>
                </a:lnTo>
                <a:lnTo>
                  <a:pt x="7753350" y="0"/>
                </a:lnTo>
                <a:lnTo>
                  <a:pt x="0" y="0"/>
                </a:lnTo>
                <a:lnTo>
                  <a:pt x="0" y="2562225"/>
                </a:lnTo>
                <a:close/>
              </a:path>
            </a:pathLst>
          </a:custGeom>
          <a:solidFill>
            <a:srgbClr val="00A2C9"/>
          </a:solidFill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87E1B4A-59E5-F8BD-C5F6-C883385861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032978" y="34193"/>
            <a:ext cx="1685055" cy="51473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400FF5C-C0C1-4BFF-E342-EC6E4DDFBB6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700437" y="-14129"/>
            <a:ext cx="1054031" cy="58557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A69872-986F-DEA9-3B52-D9DD6BA8B880}"/>
              </a:ext>
            </a:extLst>
          </p:cNvPr>
          <p:cNvSpPr txBox="1"/>
          <p:nvPr/>
        </p:nvSpPr>
        <p:spPr>
          <a:xfrm>
            <a:off x="29906" y="1049681"/>
            <a:ext cx="77079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NF1 Plexiform Neurofibroma Pain Scale Study</a:t>
            </a:r>
            <a:endParaRPr lang="en-US" sz="2400" dirty="0">
              <a:solidFill>
                <a:schemeClr val="bg1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DDB0DFD-F79E-B6F5-B3E3-32D2464DF72F}"/>
              </a:ext>
            </a:extLst>
          </p:cNvPr>
          <p:cNvSpPr txBox="1"/>
          <p:nvPr/>
        </p:nvSpPr>
        <p:spPr>
          <a:xfrm>
            <a:off x="1604724" y="8290836"/>
            <a:ext cx="4928792" cy="165232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For more information, please contact the study coordinator: Jayla Melvin </a:t>
            </a:r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b="1" dirty="0" err="1">
                <a:solidFill>
                  <a:schemeClr val="bg1"/>
                </a:solidFill>
              </a:rPr>
              <a:t>jayla.melvin@nih.gov</a:t>
            </a:r>
            <a:r>
              <a:rPr lang="en-US" b="1" dirty="0">
                <a:solidFill>
                  <a:schemeClr val="bg1"/>
                </a:solidFill>
              </a:rPr>
              <a:t> </a:t>
            </a:r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240-760-6428 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/>
          </a:p>
          <a:p>
            <a:r>
              <a:rPr lang="en-US" sz="1050" dirty="0"/>
              <a:t>	</a:t>
            </a:r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A419112-F428-A67A-0DBE-943181AC4897}"/>
              </a:ext>
            </a:extLst>
          </p:cNvPr>
          <p:cNvSpPr txBox="1"/>
          <p:nvPr/>
        </p:nvSpPr>
        <p:spPr>
          <a:xfrm>
            <a:off x="2538383" y="9437343"/>
            <a:ext cx="3048783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Or contact the Study Principal Investigator: 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Dr. Pamela Wolters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woltersp@mail.nih.gov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36CE716-A85F-9DFF-FB65-A77C3FB816B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7932" y="29587"/>
            <a:ext cx="1205818" cy="5828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7CF3ED8-17DB-C01C-9BAA-BF6DB8B8A8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81738" y="8837740"/>
            <a:ext cx="1382041" cy="71134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7FDD1D3-6E9C-AB1B-5050-8EB0E51040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6909" y="8519832"/>
            <a:ext cx="1166294" cy="118031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77D90C8-E1CC-5FBF-CA2D-BDB4750CFBE3}"/>
              </a:ext>
            </a:extLst>
          </p:cNvPr>
          <p:cNvSpPr txBox="1"/>
          <p:nvPr/>
        </p:nvSpPr>
        <p:spPr>
          <a:xfrm>
            <a:off x="-42978" y="9638250"/>
            <a:ext cx="289060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br>
              <a:rPr lang="en-US" sz="1100" dirty="0">
                <a:latin typeface="Arial"/>
                <a:cs typeface="Arial"/>
              </a:rPr>
            </a:br>
            <a:r>
              <a:rPr lang="en-US" sz="1100" dirty="0">
                <a:solidFill>
                  <a:schemeClr val="bg1"/>
                </a:solidFill>
                <a:latin typeface="Arial"/>
                <a:cs typeface="Arial"/>
              </a:rPr>
              <a:t> </a:t>
            </a:r>
            <a:r>
              <a:rPr lang="en-US" sz="1100" i="1" dirty="0">
                <a:solidFill>
                  <a:schemeClr val="bg1"/>
                </a:solidFill>
                <a:latin typeface="Arial"/>
                <a:cs typeface="Arial"/>
              </a:rPr>
              <a:t>NIH...Turning Discovery Into Health® 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E74B080-B096-D169-4594-30EB26F5005F}"/>
              </a:ext>
            </a:extLst>
          </p:cNvPr>
          <p:cNvCxnSpPr/>
          <p:nvPr/>
        </p:nvCxnSpPr>
        <p:spPr>
          <a:xfrm>
            <a:off x="4121040" y="6962708"/>
            <a:ext cx="3495215" cy="4016"/>
          </a:xfrm>
          <a:prstGeom prst="straightConnector1">
            <a:avLst/>
          </a:prstGeom>
          <a:ln w="57150">
            <a:solidFill>
              <a:srgbClr val="00A2C9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E42E7E8E-8CA1-C228-AB27-7E0A43CA6A2F}"/>
              </a:ext>
            </a:extLst>
          </p:cNvPr>
          <p:cNvCxnSpPr>
            <a:cxnSpLocks/>
          </p:cNvCxnSpPr>
          <p:nvPr/>
        </p:nvCxnSpPr>
        <p:spPr>
          <a:xfrm>
            <a:off x="4124152" y="2221486"/>
            <a:ext cx="3495215" cy="4016"/>
          </a:xfrm>
          <a:prstGeom prst="straightConnector1">
            <a:avLst/>
          </a:prstGeom>
          <a:ln w="57150">
            <a:solidFill>
              <a:srgbClr val="00A2C9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F28F23C2-3427-950B-5A5D-2B65BAFEEE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87" r="36377"/>
          <a:stretch>
            <a:fillRect/>
          </a:stretch>
        </p:blipFill>
        <p:spPr bwMode="auto">
          <a:xfrm>
            <a:off x="2498445" y="4035757"/>
            <a:ext cx="1579910" cy="3019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and-holding-a-smartphone-flat-vector by superawesomevectors on DeviantArt">
            <a:extLst>
              <a:ext uri="{FF2B5EF4-FFF2-40B4-BE49-F238E27FC236}">
                <a16:creationId xmlns:a16="http://schemas.microsoft.com/office/drawing/2014/main" id="{66A27AB0-C007-6DCF-979F-960886AFC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0" y="4257393"/>
            <a:ext cx="1988081" cy="140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hone user cartoon icon | Free SVG">
            <a:extLst>
              <a:ext uri="{FF2B5EF4-FFF2-40B4-BE49-F238E27FC236}">
                <a16:creationId xmlns:a16="http://schemas.microsoft.com/office/drawing/2014/main" id="{A2FB9C9D-5ACA-7219-FFDA-F5C25A951B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670" y="5321614"/>
            <a:ext cx="1689538" cy="1689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1F93C0C-D5E9-FC08-6482-A2E3CF3120A1}"/>
              </a:ext>
            </a:extLst>
          </p:cNvPr>
          <p:cNvSpPr txBox="1"/>
          <p:nvPr/>
        </p:nvSpPr>
        <p:spPr>
          <a:xfrm>
            <a:off x="6060342" y="9633123"/>
            <a:ext cx="1555914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 sz="900" i="1" dirty="0">
                <a:solidFill>
                  <a:schemeClr val="bg1"/>
                </a:solidFill>
              </a:rPr>
              <a:t>Protocol #15C0195 </a:t>
            </a:r>
          </a:p>
          <a:p>
            <a:pPr algn="r"/>
            <a:r>
              <a:rPr lang="en-US" sz="900" i="1" dirty="0">
                <a:solidFill>
                  <a:schemeClr val="bg1"/>
                </a:solidFill>
              </a:rPr>
              <a:t>Version 07/01/2026</a:t>
            </a:r>
          </a:p>
        </p:txBody>
      </p:sp>
    </p:spTree>
    <p:extLst>
      <p:ext uri="{BB962C8B-B14F-4D97-AF65-F5344CB8AC3E}">
        <p14:creationId xmlns:p14="http://schemas.microsoft.com/office/powerpoint/2010/main" val="37933023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ea3cfd54-3462-410a-8c43-0ed649857c3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06E97669BBC654598E6B7DA656E7426" ma:contentTypeVersion="8" ma:contentTypeDescription="Create a new document." ma:contentTypeScope="" ma:versionID="e5163697494926215638df96f1c7a19e">
  <xsd:schema xmlns:xsd="http://www.w3.org/2001/XMLSchema" xmlns:xs="http://www.w3.org/2001/XMLSchema" xmlns:p="http://schemas.microsoft.com/office/2006/metadata/properties" xmlns:ns2="ea3cfd54-3462-410a-8c43-0ed649857c3a" targetNamespace="http://schemas.microsoft.com/office/2006/metadata/properties" ma:root="true" ma:fieldsID="f993f029d2df5cb05b6484065d4c5106" ns2:_="">
    <xsd:import namespace="ea3cfd54-3462-410a-8c43-0ed649857c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3cfd54-3462-410a-8c43-0ed649857c3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74439D0-225A-4C4D-A073-D68B50CF525D}">
  <ds:schemaRefs>
    <ds:schemaRef ds:uri="http://purl.org/dc/elements/1.1/"/>
    <ds:schemaRef ds:uri="http://schemas.openxmlformats.org/package/2006/metadata/core-properties"/>
    <ds:schemaRef ds:uri="http://purl.org/dc/terms/"/>
    <ds:schemaRef ds:uri="ea3cfd54-3462-410a-8c43-0ed649857c3a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7C9B40A-1E16-4489-AC4F-0229796FE37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03F41D0-82D6-4B8D-8594-67750471EE8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a3cfd54-3462-410a-8c43-0ed649857c3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326</TotalTime>
  <Words>229</Words>
  <Application>Microsoft Office PowerPoint</Application>
  <PresentationFormat>Custom</PresentationFormat>
  <Paragraphs>37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Little, Paige (NIH/NCI) [F]</dc:creator>
  <cp:lastModifiedBy>Stanfill, Sara (NIH/NCI) [E]</cp:lastModifiedBy>
  <cp:revision>212</cp:revision>
  <dcterms:created xsi:type="dcterms:W3CDTF">2024-04-22T15:24:22Z</dcterms:created>
  <dcterms:modified xsi:type="dcterms:W3CDTF">2026-07-01T16:47:40Z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0x010100106E97669BBC654598E6B7DA656E7426</vt:lpwstr>
  </property>
  <property fmtid="{D5CDD505-2E9C-101B-9397-08002B2CF9AE}" pid="3" name="MediaServiceImageTags">
    <vt:lpwstr/>
  </property>
  <property fmtid="{D5CDD505-2E9C-101B-9397-08002B2CF9AE}" pid="4" name="xd_ProgID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xd_Signature">
    <vt:bool>false</vt:bool>
  </property>
</Properties>
</file>